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324" autoAdjust="0"/>
  </p:normalViewPr>
  <p:slideViewPr>
    <p:cSldViewPr>
      <p:cViewPr varScale="1">
        <p:scale>
          <a:sx n="43" d="100"/>
          <a:sy n="43" d="100"/>
        </p:scale>
        <p:origin x="-73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46B36C-A835-4EB1-B2D8-A1AC1B0E98E8}" type="datetimeFigureOut">
              <a:rPr lang="en-US" smtClean="0"/>
              <a:pPr/>
              <a:t>5/20/2018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F25D05-EFED-4650-B198-A5DB24AE1029}" type="slidenum">
              <a:rPr lang="en-US" smtClean="0"/>
              <a:pPr/>
              <a:t>‹#›</a:t>
            </a:fld>
            <a:endParaRPr lang="en-US"/>
          </a:p>
        </p:txBody>
      </p:sp>
    </p:spTree>
    <p:extLst>
      <p:ext uri="{BB962C8B-B14F-4D97-AF65-F5344CB8AC3E}">
        <p14:creationId xmlns:p14="http://schemas.microsoft.com/office/powerpoint/2010/main" xmlns="" val="1293565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artwork contains a women with a dark cap. The cap has mixture of colours if closely observed. The women is a white from a basic observation. The woman wears a dark  cap and a  dark dress. Observing keenly, the woman’s face looks like it is scolded. The background colour of the picture is bright. From the picture and the title of the drawing, it can be deduced the woman. Brabant area is considered as one of the richest regions with highest food production in Netherlands. The picture therefore portrays a peasant woman farmer who is not able to meet her needs. Also, the region was highly expecting massive industrialization which would diversify the region economic activity. the picture might also suggest the a woman who works as a casual laborer in the industries. The purpose of the artwork was to portray the significance of women in industrialization. </a:t>
            </a:r>
            <a:endParaRPr lang="en-US" dirty="0"/>
          </a:p>
        </p:txBody>
      </p:sp>
      <p:sp>
        <p:nvSpPr>
          <p:cNvPr id="4" name="Slide Number Placeholder 3"/>
          <p:cNvSpPr>
            <a:spLocks noGrp="1"/>
          </p:cNvSpPr>
          <p:nvPr>
            <p:ph type="sldNum" sz="quarter" idx="10"/>
          </p:nvPr>
        </p:nvSpPr>
        <p:spPr/>
        <p:txBody>
          <a:bodyPr/>
          <a:lstStyle/>
          <a:p>
            <a:fld id="{87F25D05-EFED-4650-B198-A5DB24AE1029}" type="slidenum">
              <a:rPr lang="en-US" smtClean="0"/>
              <a:pPr/>
              <a:t>2</a:t>
            </a:fld>
            <a:endParaRPr lang="en-US"/>
          </a:p>
        </p:txBody>
      </p:sp>
    </p:spTree>
    <p:extLst>
      <p:ext uri="{BB962C8B-B14F-4D97-AF65-F5344CB8AC3E}">
        <p14:creationId xmlns:p14="http://schemas.microsoft.com/office/powerpoint/2010/main" xmlns="" val="2225093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artwork could also</a:t>
            </a:r>
            <a:r>
              <a:rPr lang="en-US" baseline="0" dirty="0" smtClean="0"/>
              <a:t> portray women who are working in the coal mines. The scold in the face may portray the harsh conditions within the coal mines. Further, the dark dress and the dark cap can also mean that the woman is hardworking. This also shows that the woman is a casual laborer. The conditions in the coal mines might have turned the cap and the dress dark. However, the woman is dedicated to her peasantry work within the region. The bright background may also mean light at the end of the tunnel. It may mean that there is light ahead since industrialization would greatly change the lives of many of the peasant farmers. The picture portrays women working in agricultural firms and light industries such as weaving and basketry. </a:t>
            </a:r>
            <a:endParaRPr lang="en-US" dirty="0"/>
          </a:p>
        </p:txBody>
      </p:sp>
      <p:sp>
        <p:nvSpPr>
          <p:cNvPr id="4" name="Slide Number Placeholder 3"/>
          <p:cNvSpPr>
            <a:spLocks noGrp="1"/>
          </p:cNvSpPr>
          <p:nvPr>
            <p:ph type="sldNum" sz="quarter" idx="10"/>
          </p:nvPr>
        </p:nvSpPr>
        <p:spPr/>
        <p:txBody>
          <a:bodyPr/>
          <a:lstStyle/>
          <a:p>
            <a:fld id="{87F25D05-EFED-4650-B198-A5DB24AE1029}" type="slidenum">
              <a:rPr lang="en-US" smtClean="0"/>
              <a:pPr/>
              <a:t>3</a:t>
            </a:fld>
            <a:endParaRPr lang="en-US"/>
          </a:p>
        </p:txBody>
      </p:sp>
    </p:spTree>
    <p:extLst>
      <p:ext uri="{BB962C8B-B14F-4D97-AF65-F5344CB8AC3E}">
        <p14:creationId xmlns:p14="http://schemas.microsoft.com/office/powerpoint/2010/main" xmlns="" val="257017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lady seems to be cheering on something or making some loud noise. She is standing blowing a red horn.</a:t>
            </a:r>
            <a:r>
              <a:rPr lang="en-US" baseline="0" dirty="0" smtClean="0"/>
              <a:t> She is wearing a yellow skirt with yellow pair of shoes. She tends to match the pair of shoes with the yellow skirt. She also wear a red top which tend to match with the horn she is blowing. She is a white with relatively long hair. She seems to be feeling the sound of the horn as she looks much concentrated. She also seem to be standing on a podium since she is alone in the painting. The background is made of a composition of different colours that include red, yellow, blue, black, orange and violet. The makings of the portrait looks more of a fabrication of parts since the painting does not look smooth. The background that looks like a wall has big strips of blueish shadows. </a:t>
            </a:r>
            <a:endParaRPr lang="en-US" dirty="0"/>
          </a:p>
        </p:txBody>
      </p:sp>
      <p:sp>
        <p:nvSpPr>
          <p:cNvPr id="4" name="Slide Number Placeholder 3"/>
          <p:cNvSpPr>
            <a:spLocks noGrp="1"/>
          </p:cNvSpPr>
          <p:nvPr>
            <p:ph type="sldNum" sz="quarter" idx="10"/>
          </p:nvPr>
        </p:nvSpPr>
        <p:spPr/>
        <p:txBody>
          <a:bodyPr/>
          <a:lstStyle/>
          <a:p>
            <a:fld id="{87F25D05-EFED-4650-B198-A5DB24AE1029}" type="slidenum">
              <a:rPr lang="en-US" smtClean="0"/>
              <a:pPr/>
              <a:t>4</a:t>
            </a:fld>
            <a:endParaRPr lang="en-US"/>
          </a:p>
        </p:txBody>
      </p:sp>
    </p:spTree>
    <p:extLst>
      <p:ext uri="{BB962C8B-B14F-4D97-AF65-F5344CB8AC3E}">
        <p14:creationId xmlns:p14="http://schemas.microsoft.com/office/powerpoint/2010/main" xmlns="" val="3324552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lady who</a:t>
            </a:r>
            <a:r>
              <a:rPr lang="en-US" baseline="0" dirty="0" smtClean="0"/>
              <a:t> is standing seem to be cheerleading on something. The full focus is on the horn since it is sizable enough and has a shouting colour red. I feel like the whole painting is symbolic. The lady is blowing the horn while closing her eyes. This shows that the author or painter was hiding something form the painting. A full access was not given in the painting. The fabrication of newspapers and leaves gives setting of the internal world of the character. The main idea in the picture are the closed eyes. This basically a lady cheering on some players. While she may be standing amongst a big crowd, the painter intentionally painted her alone to give a feeling of closed eyes. It is common that when we close our eyes, we tend to feel that we are alone because the brain only conceptualizes on what the eye sees. In conclusion, the lady is a cheerleader who is taken away into another world by the horn she is blowing with closed eyes. </a:t>
            </a:r>
            <a:endParaRPr lang="en-US" dirty="0"/>
          </a:p>
        </p:txBody>
      </p:sp>
      <p:sp>
        <p:nvSpPr>
          <p:cNvPr id="4" name="Slide Number Placeholder 3"/>
          <p:cNvSpPr>
            <a:spLocks noGrp="1"/>
          </p:cNvSpPr>
          <p:nvPr>
            <p:ph type="sldNum" sz="quarter" idx="10"/>
          </p:nvPr>
        </p:nvSpPr>
        <p:spPr/>
        <p:txBody>
          <a:bodyPr/>
          <a:lstStyle/>
          <a:p>
            <a:fld id="{87F25D05-EFED-4650-B198-A5DB24AE1029}" type="slidenum">
              <a:rPr lang="en-US" smtClean="0"/>
              <a:pPr/>
              <a:t>5</a:t>
            </a:fld>
            <a:endParaRPr lang="en-US"/>
          </a:p>
        </p:txBody>
      </p:sp>
    </p:spTree>
    <p:extLst>
      <p:ext uri="{BB962C8B-B14F-4D97-AF65-F5344CB8AC3E}">
        <p14:creationId xmlns:p14="http://schemas.microsoft.com/office/powerpoint/2010/main" xmlns="" val="3729946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artistry works by Salvador Dali present a big head with that is distorted. The head is bigger and unrealistic. It seems to have a tail at the rear side. In addition, the head is supported with clutches. The painting is smooth and there is no evidence of mixed colours. However, there is a dog at the background that is smaller than the head. The dog seems to be staring at the head. The upper part of the background is blue while the lower part is white. This clearly depict that setting is broad daylight. As the title goes the character seems to be sleeping and in a nightmare. The head has no ears while the eye seems stitched with nails. The landscape is clear with only the dog in existence.</a:t>
            </a:r>
            <a:r>
              <a:rPr lang="en-US" sz="1200" kern="1200" baseline="0" dirty="0" smtClean="0">
                <a:solidFill>
                  <a:schemeClr val="tx1"/>
                </a:solidFill>
                <a:effectLst/>
                <a:latin typeface="+mn-lt"/>
                <a:ea typeface="+mn-ea"/>
                <a:cs typeface="+mn-cs"/>
              </a:rPr>
              <a:t> It also seem  that a building exist in the background. Also, the building which is at a distance is smaller than the head. </a:t>
            </a:r>
            <a:endParaRPr lang="en-US" sz="1200" kern="1200" dirty="0" smtClean="0">
              <a:solidFill>
                <a:schemeClr val="tx1"/>
              </a:solidFill>
              <a:effectLst/>
              <a:latin typeface="+mn-lt"/>
              <a:ea typeface="+mn-ea"/>
              <a:cs typeface="+mn-cs"/>
            </a:endParaRP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87F25D05-EFED-4650-B198-A5DB24AE1029}" type="slidenum">
              <a:rPr lang="en-US" smtClean="0"/>
              <a:pPr/>
              <a:t>6</a:t>
            </a:fld>
            <a:endParaRPr lang="en-US"/>
          </a:p>
        </p:txBody>
      </p:sp>
    </p:spTree>
    <p:extLst>
      <p:ext uri="{BB962C8B-B14F-4D97-AF65-F5344CB8AC3E}">
        <p14:creationId xmlns:p14="http://schemas.microsoft.com/office/powerpoint/2010/main" xmlns="" val="4094580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focus of the painting is the extraordinary nature of the head. As the title depict, the character seems to be in a dream world. The setting is a subconscious one depicted by the unrealistic head. The character is dreaming and anytime the dream could be lost when the temporary clutches break and the head falls. The dog and the small building are both seen in the dream world. The light blue sky and light at the bottom show that the character is in another world altogether. The stitched eyes show that the character is in a deep sleep and may continue sleeping for long. The head is bigger than any other object in the picture. The bare landscape also adds to the quality of the dream world. The world where the paint is set is ever moving</a:t>
            </a:r>
            <a:r>
              <a:rPr lang="en-US" sz="1200" kern="1200" baseline="0" dirty="0" smtClean="0">
                <a:solidFill>
                  <a:schemeClr val="tx1"/>
                </a:solidFill>
                <a:effectLst/>
                <a:latin typeface="+mn-lt"/>
                <a:ea typeface="+mn-ea"/>
                <a:cs typeface="+mn-cs"/>
              </a:rPr>
              <a:t> and therefore reality is not pictured. The right and the left side of the head are not equal. The left side of the head is perceived to having a lot of pain.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7F25D05-EFED-4650-B198-A5DB24AE1029}" type="slidenum">
              <a:rPr lang="en-US" smtClean="0"/>
              <a:pPr/>
              <a:t>7</a:t>
            </a:fld>
            <a:endParaRPr lang="en-US"/>
          </a:p>
        </p:txBody>
      </p:sp>
    </p:spTree>
    <p:extLst>
      <p:ext uri="{BB962C8B-B14F-4D97-AF65-F5344CB8AC3E}">
        <p14:creationId xmlns:p14="http://schemas.microsoft.com/office/powerpoint/2010/main" xmlns="" val="1784396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80F0296-A97A-44BB-91BD-41A93FBE2C06}" type="datetimeFigureOut">
              <a:rPr lang="en-US" smtClean="0"/>
              <a:pPr/>
              <a:t>5/20/2018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362A630-C998-433B-8306-2794D8C8AA40}"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80F0296-A97A-44BB-91BD-41A93FBE2C06}" type="datetimeFigureOut">
              <a:rPr lang="en-US" smtClean="0"/>
              <a:pPr/>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362A630-C998-433B-8306-2794D8C8AA40}"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80F0296-A97A-44BB-91BD-41A93FBE2C06}" type="datetimeFigureOut">
              <a:rPr lang="en-US" smtClean="0"/>
              <a:pPr/>
              <a:t>5/20/2018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362A630-C998-433B-8306-2794D8C8AA40}"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80F0296-A97A-44BB-91BD-41A93FBE2C06}" type="datetimeFigureOut">
              <a:rPr lang="en-US" smtClean="0"/>
              <a:pPr/>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62A630-C998-433B-8306-2794D8C8AA40}"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80F0296-A97A-44BB-91BD-41A93FBE2C06}" type="datetimeFigureOut">
              <a:rPr lang="en-US" smtClean="0"/>
              <a:pPr/>
              <a:t>5/20/2018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362A630-C998-433B-8306-2794D8C8AA40}"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80F0296-A97A-44BB-91BD-41A93FBE2C06}" type="datetimeFigureOut">
              <a:rPr lang="en-US" smtClean="0"/>
              <a:pPr/>
              <a:t>5/20/2018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362A630-C998-433B-8306-2794D8C8AA4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80F0296-A97A-44BB-91BD-41A93FBE2C06}" type="datetimeFigureOut">
              <a:rPr lang="en-US" smtClean="0"/>
              <a:pPr/>
              <a:t>5/20/2018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362A630-C998-433B-8306-2794D8C8AA4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362A630-C998-433B-8306-2794D8C8AA40}"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80F0296-A97A-44BB-91BD-41A93FBE2C06}" type="datetimeFigureOut">
              <a:rPr lang="en-US" smtClean="0"/>
              <a:pPr/>
              <a:t>5/20/2018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362A630-C998-433B-8306-2794D8C8AA40}"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80F0296-A97A-44BB-91BD-41A93FBE2C06}" type="datetimeFigureOut">
              <a:rPr lang="en-US" smtClean="0"/>
              <a:pPr/>
              <a:t>5/20/2018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0F0296-A97A-44BB-91BD-41A93FBE2C06}" type="datetimeFigureOut">
              <a:rPr lang="en-US" smtClean="0"/>
              <a:pPr/>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62A630-C998-433B-8306-2794D8C8AA4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362A630-C998-433B-8306-2794D8C8AA40}"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0F0296-A97A-44BB-91BD-41A93FBE2C06}" type="datetimeFigureOut">
              <a:rPr lang="en-US" smtClean="0"/>
              <a:pPr/>
              <a:t>5/20/2018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80F0296-A97A-44BB-91BD-41A93FBE2C06}" type="datetimeFigureOut">
              <a:rPr lang="en-US" smtClean="0"/>
              <a:pPr/>
              <a:t>5/20/2018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362A630-C998-433B-8306-2794D8C8AA40}"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2057400"/>
          </a:xfrm>
        </p:spPr>
        <p:txBody>
          <a:bodyPr/>
          <a:lstStyle/>
          <a:p>
            <a:r>
              <a:rPr lang="en-US" dirty="0">
                <a:effectLst/>
              </a:rPr>
              <a:t>Name</a:t>
            </a:r>
          </a:p>
          <a:p>
            <a:r>
              <a:rPr lang="en-US" dirty="0">
                <a:effectLst/>
              </a:rPr>
              <a:t>Tutor</a:t>
            </a:r>
          </a:p>
          <a:p>
            <a:r>
              <a:rPr lang="en-US" dirty="0">
                <a:effectLst/>
              </a:rPr>
              <a:t>Course</a:t>
            </a:r>
          </a:p>
          <a:p>
            <a:r>
              <a:rPr lang="en-US" dirty="0">
                <a:effectLst/>
              </a:rPr>
              <a:t>Institution</a:t>
            </a:r>
          </a:p>
          <a:p>
            <a:endParaRPr lang="en-US" dirty="0"/>
          </a:p>
        </p:txBody>
      </p:sp>
      <p:sp>
        <p:nvSpPr>
          <p:cNvPr id="2" name="Title 1"/>
          <p:cNvSpPr>
            <a:spLocks noGrp="1"/>
          </p:cNvSpPr>
          <p:nvPr>
            <p:ph type="ctrTitle"/>
          </p:nvPr>
        </p:nvSpPr>
        <p:spPr>
          <a:xfrm>
            <a:off x="1143000" y="1447800"/>
            <a:ext cx="6777318" cy="990600"/>
          </a:xfrm>
        </p:spPr>
        <p:txBody>
          <a:bodyPr/>
          <a:lstStyle/>
          <a:p>
            <a:r>
              <a:rPr lang="en-US" sz="4400" dirty="0" smtClean="0"/>
              <a:t>Artwork Analysis </a:t>
            </a:r>
            <a:endParaRPr lang="en-US" sz="4400" dirty="0"/>
          </a:p>
        </p:txBody>
      </p:sp>
    </p:spTree>
    <p:extLst>
      <p:ext uri="{BB962C8B-B14F-4D97-AF65-F5344CB8AC3E}">
        <p14:creationId xmlns:p14="http://schemas.microsoft.com/office/powerpoint/2010/main" xmlns="" val="3349723935"/>
      </p:ext>
    </p:extLst>
  </p:cSld>
  <p:clrMapOvr>
    <a:masterClrMapping/>
  </p:clrMapOvr>
  <p:transition>
    <p:zoom/>
    <p:sndAc>
      <p:stSnd>
        <p:snd r:embed="rId2" name="applause.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609600"/>
            <a:ext cx="7756263" cy="801444"/>
          </a:xfrm>
        </p:spPr>
        <p:txBody>
          <a:bodyPr>
            <a:normAutofit fontScale="90000"/>
          </a:bodyPr>
          <a:lstStyle/>
          <a:p>
            <a:r>
              <a:rPr lang="en-US" sz="3600" dirty="0">
                <a:latin typeface="Times" pitchFamily="18" charset="0"/>
              </a:rPr>
              <a:t>Head of a Brabant Peasant Women with Dark Cap’ by Vincent Van Gogh </a:t>
            </a:r>
          </a:p>
        </p:txBody>
      </p:sp>
      <p:pic>
        <p:nvPicPr>
          <p:cNvPr id="4" name="Content Placeholder 7"/>
          <p:cNvPicPr>
            <a:picLocks noGrp="1"/>
          </p:cNvPicPr>
          <p:nvPr>
            <p:ph sz="quarter" idx="1"/>
          </p:nvPr>
        </p:nvPicPr>
        <p:blipFill>
          <a:blip r:embed="rId3" cstate="print">
            <a:extLst>
              <a:ext uri="{28A0092B-C50C-407E-A947-70E740481C1C}">
                <a14:useLocalDpi xmlns:a14="http://schemas.microsoft.com/office/drawing/2010/main" xmlns="" val="0"/>
              </a:ext>
            </a:extLst>
          </a:blip>
          <a:stretch>
            <a:fillRect/>
          </a:stretch>
        </p:blipFill>
        <p:spPr>
          <a:xfrm>
            <a:off x="3772694" y="2836862"/>
            <a:ext cx="1562100" cy="1952625"/>
          </a:xfrm>
          <a:prstGeom prst="rect">
            <a:avLst/>
          </a:prstGeom>
        </p:spPr>
      </p:pic>
      <p:sp>
        <p:nvSpPr>
          <p:cNvPr id="10" name="TextBox 9"/>
          <p:cNvSpPr txBox="1"/>
          <p:nvPr/>
        </p:nvSpPr>
        <p:spPr>
          <a:xfrm>
            <a:off x="412955" y="2057400"/>
            <a:ext cx="8197645" cy="4893647"/>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n-US" sz="2400" dirty="0" smtClean="0">
                <a:latin typeface="Times" pitchFamily="18" charset="0"/>
              </a:rPr>
              <a:t>Van  Gogh was attached to peasant and working women</a:t>
            </a:r>
          </a:p>
          <a:p>
            <a:pPr marL="342900" indent="-342900">
              <a:lnSpc>
                <a:spcPct val="150000"/>
              </a:lnSpc>
              <a:buFont typeface="Wingdings" panose="05000000000000000000" pitchFamily="2" charset="2"/>
              <a:buChar char="§"/>
            </a:pPr>
            <a:r>
              <a:rPr lang="en-US" sz="2400" dirty="0" smtClean="0">
                <a:latin typeface="Times" pitchFamily="18" charset="0"/>
              </a:rPr>
              <a:t>He found out the importance of women working in industries </a:t>
            </a:r>
          </a:p>
          <a:p>
            <a:pPr marL="342900" indent="-342900">
              <a:lnSpc>
                <a:spcPct val="150000"/>
              </a:lnSpc>
              <a:buFont typeface="Wingdings" panose="05000000000000000000" pitchFamily="2" charset="2"/>
              <a:buChar char="§"/>
            </a:pPr>
            <a:r>
              <a:rPr lang="en-US" sz="2400" dirty="0" smtClean="0">
                <a:latin typeface="Times" pitchFamily="18" charset="0"/>
              </a:rPr>
              <a:t>He therefore saw that it was important to involve the scenario in the modern </a:t>
            </a:r>
            <a:r>
              <a:rPr lang="en-US" sz="2400" dirty="0" err="1" smtClean="0">
                <a:latin typeface="Times" pitchFamily="18" charset="0"/>
              </a:rPr>
              <a:t>painings</a:t>
            </a:r>
            <a:endParaRPr lang="en-US" sz="2400" dirty="0" smtClean="0">
              <a:latin typeface="Times" pitchFamily="18" charset="0"/>
            </a:endParaRPr>
          </a:p>
          <a:p>
            <a:pPr marL="342900" indent="-342900">
              <a:lnSpc>
                <a:spcPct val="150000"/>
              </a:lnSpc>
              <a:buFont typeface="Wingdings" panose="05000000000000000000" pitchFamily="2" charset="2"/>
              <a:buChar char="§"/>
            </a:pPr>
            <a:r>
              <a:rPr lang="en-US" sz="2400" dirty="0" smtClean="0">
                <a:latin typeface="Times" pitchFamily="18" charset="0"/>
              </a:rPr>
              <a:t>The Netherland coming industrialization was a looming opportunity for the peasant women.</a:t>
            </a:r>
          </a:p>
          <a:p>
            <a:pPr marL="342900" indent="-342900">
              <a:lnSpc>
                <a:spcPct val="150000"/>
              </a:lnSpc>
              <a:buFont typeface="Wingdings" panose="05000000000000000000" pitchFamily="2" charset="2"/>
              <a:buChar char="§"/>
            </a:pPr>
            <a:r>
              <a:rPr lang="en-US" sz="2400" dirty="0" smtClean="0">
                <a:latin typeface="Times" pitchFamily="18" charset="0"/>
              </a:rPr>
              <a:t>The purpose was to portray the significance of women in industrialization</a:t>
            </a:r>
          </a:p>
          <a:p>
            <a:endParaRPr lang="en-US" sz="2400" dirty="0" smtClean="0"/>
          </a:p>
        </p:txBody>
      </p:sp>
    </p:spTree>
    <p:extLst>
      <p:ext uri="{BB962C8B-B14F-4D97-AF65-F5344CB8AC3E}">
        <p14:creationId xmlns:p14="http://schemas.microsoft.com/office/powerpoint/2010/main" xmlns="" val="1009066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latin typeface="Times" pitchFamily="18" charset="0"/>
              </a:rPr>
              <a:t>Interpretation </a:t>
            </a:r>
            <a:endParaRPr lang="en-US" sz="3600" dirty="0">
              <a:latin typeface="Times" pitchFamily="18" charset="0"/>
            </a:endParaRPr>
          </a:p>
        </p:txBody>
      </p:sp>
      <p:sp>
        <p:nvSpPr>
          <p:cNvPr id="2" name="Content Placeholder 1"/>
          <p:cNvSpPr>
            <a:spLocks noGrp="1"/>
          </p:cNvSpPr>
          <p:nvPr>
            <p:ph sz="quarter" idx="1"/>
          </p:nvPr>
        </p:nvSpPr>
        <p:spPr>
          <a:xfrm>
            <a:off x="609600" y="2057400"/>
            <a:ext cx="8000999" cy="4343400"/>
          </a:xfrm>
        </p:spPr>
        <p:txBody>
          <a:bodyPr/>
          <a:lstStyle/>
          <a:p>
            <a:pPr>
              <a:lnSpc>
                <a:spcPct val="150000"/>
              </a:lnSpc>
              <a:buFont typeface="Wingdings" panose="05000000000000000000" pitchFamily="2" charset="2"/>
              <a:buChar char="§"/>
            </a:pPr>
            <a:r>
              <a:rPr lang="en-US" dirty="0" smtClean="0">
                <a:latin typeface="Times" pitchFamily="18" charset="0"/>
              </a:rPr>
              <a:t>The artwork portrays  the following activities that women carry out in Netherlands</a:t>
            </a:r>
          </a:p>
          <a:p>
            <a:pPr lvl="1">
              <a:lnSpc>
                <a:spcPct val="150000"/>
              </a:lnSpc>
              <a:buFont typeface="Wingdings" panose="05000000000000000000" pitchFamily="2" charset="2"/>
              <a:buChar char="§"/>
            </a:pPr>
            <a:r>
              <a:rPr lang="en-US" sz="2400" dirty="0" smtClean="0">
                <a:latin typeface="Times" pitchFamily="18" charset="0"/>
              </a:rPr>
              <a:t>Working in the coal mines as manual laborers</a:t>
            </a:r>
          </a:p>
          <a:p>
            <a:pPr lvl="1">
              <a:lnSpc>
                <a:spcPct val="150000"/>
              </a:lnSpc>
              <a:buFont typeface="Wingdings" panose="05000000000000000000" pitchFamily="2" charset="2"/>
              <a:buChar char="§"/>
            </a:pPr>
            <a:r>
              <a:rPr lang="en-US" sz="2400" dirty="0" smtClean="0">
                <a:latin typeface="Times" pitchFamily="18" charset="0"/>
              </a:rPr>
              <a:t>Working as farmers and weavers </a:t>
            </a:r>
            <a:endParaRPr lang="en-US" sz="2400" dirty="0">
              <a:latin typeface="Times" pitchFamily="18" charset="0"/>
            </a:endParaRPr>
          </a:p>
          <a:p>
            <a:pPr>
              <a:lnSpc>
                <a:spcPct val="150000"/>
              </a:lnSpc>
              <a:buFont typeface="Wingdings" panose="05000000000000000000" pitchFamily="2" charset="2"/>
              <a:buChar char="§"/>
            </a:pPr>
            <a:r>
              <a:rPr lang="en-US" dirty="0" smtClean="0">
                <a:latin typeface="Times" pitchFamily="18" charset="0"/>
              </a:rPr>
              <a:t>The woman’s head signified the peasantry and dedication to the work</a:t>
            </a:r>
          </a:p>
          <a:p>
            <a:pPr marL="411480" lvl="1" indent="0">
              <a:buNone/>
            </a:pPr>
            <a:endParaRPr lang="en-US" dirty="0" smtClean="0"/>
          </a:p>
          <a:p>
            <a:pPr lvl="1">
              <a:buFont typeface="Wingdings" panose="05000000000000000000" pitchFamily="2" charset="2"/>
              <a:buChar char="§"/>
            </a:pPr>
            <a:endParaRPr lang="en-US" dirty="0"/>
          </a:p>
        </p:txBody>
      </p:sp>
    </p:spTree>
    <p:extLst>
      <p:ext uri="{BB962C8B-B14F-4D97-AF65-F5344CB8AC3E}">
        <p14:creationId xmlns:p14="http://schemas.microsoft.com/office/powerpoint/2010/main" xmlns="" val="1072230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latin typeface="Times" pitchFamily="18" charset="0"/>
              </a:rPr>
              <a:t>Figure with Horn’ by Derek </a:t>
            </a:r>
            <a:r>
              <a:rPr lang="en-US" sz="3600" dirty="0" err="1">
                <a:latin typeface="Times" pitchFamily="18" charset="0"/>
              </a:rPr>
              <a:t>Fordjour</a:t>
            </a:r>
            <a:r>
              <a:rPr lang="en-US" sz="3600" dirty="0">
                <a:latin typeface="Times" pitchFamily="18" charset="0"/>
              </a:rPr>
              <a:t> </a:t>
            </a:r>
          </a:p>
        </p:txBody>
      </p:sp>
      <p:sp>
        <p:nvSpPr>
          <p:cNvPr id="2" name="Content Placeholder 1"/>
          <p:cNvSpPr>
            <a:spLocks noGrp="1"/>
          </p:cNvSpPr>
          <p:nvPr>
            <p:ph sz="quarter" idx="1"/>
          </p:nvPr>
        </p:nvSpPr>
        <p:spPr>
          <a:xfrm>
            <a:off x="699246" y="2057400"/>
            <a:ext cx="7987553" cy="4419599"/>
          </a:xfrm>
        </p:spPr>
        <p:txBody>
          <a:bodyPr>
            <a:normAutofit/>
          </a:bodyPr>
          <a:lstStyle/>
          <a:p>
            <a:r>
              <a:rPr lang="en-US" dirty="0" smtClean="0">
                <a:latin typeface="Times" pitchFamily="18" charset="0"/>
              </a:rPr>
              <a:t>The artwork pictures a young lady blowing a red horn </a:t>
            </a:r>
          </a:p>
          <a:p>
            <a:r>
              <a:rPr lang="en-US" dirty="0" smtClean="0">
                <a:latin typeface="Times" pitchFamily="18" charset="0"/>
              </a:rPr>
              <a:t>The lady is dressed in a yellow skirt with a red top</a:t>
            </a:r>
          </a:p>
          <a:p>
            <a:r>
              <a:rPr lang="en-US" dirty="0" smtClean="0">
                <a:latin typeface="Times" pitchFamily="18" charset="0"/>
              </a:rPr>
              <a:t>The background where the lady is standing is made of different colours including blue, red yellow, black and violet</a:t>
            </a:r>
          </a:p>
          <a:p>
            <a:r>
              <a:rPr lang="en-US" dirty="0" smtClean="0">
                <a:latin typeface="Times" pitchFamily="18" charset="0"/>
              </a:rPr>
              <a:t>The lady also wore yellow pair of shoes.</a:t>
            </a:r>
          </a:p>
          <a:p>
            <a:r>
              <a:rPr lang="en-US" dirty="0" smtClean="0">
                <a:latin typeface="Times" pitchFamily="18" charset="0"/>
              </a:rPr>
              <a:t>She tends to match the horn with her top, while her  shoes with the skirt.</a:t>
            </a:r>
          </a:p>
          <a:p>
            <a:endParaRPr lang="en-US" dirty="0">
              <a:latin typeface="Times" pitchFamily="18" charset="0"/>
            </a:endParaRPr>
          </a:p>
        </p:txBody>
      </p:sp>
      <p:pic>
        <p:nvPicPr>
          <p:cNvPr id="4" name="Content Placeholder 6"/>
          <p:cNvPicPr/>
          <p:nvPr/>
        </p:nvPicPr>
        <p:blipFill>
          <a:blip r:embed="rId3" cstate="print">
            <a:extLst>
              <a:ext uri="{28A0092B-C50C-407E-A947-70E740481C1C}">
                <a14:useLocalDpi xmlns:a14="http://schemas.microsoft.com/office/drawing/2010/main" xmlns="" val="0"/>
              </a:ext>
            </a:extLst>
          </a:blip>
          <a:stretch>
            <a:fillRect/>
          </a:stretch>
        </p:blipFill>
        <p:spPr>
          <a:xfrm>
            <a:off x="7444105" y="5029200"/>
            <a:ext cx="1699895" cy="1696720"/>
          </a:xfrm>
          <a:prstGeom prst="rect">
            <a:avLst/>
          </a:prstGeom>
        </p:spPr>
      </p:pic>
    </p:spTree>
    <p:extLst>
      <p:ext uri="{BB962C8B-B14F-4D97-AF65-F5344CB8AC3E}">
        <p14:creationId xmlns:p14="http://schemas.microsoft.com/office/powerpoint/2010/main" xmlns="" val="2463123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latin typeface="Times" pitchFamily="18" charset="0"/>
              </a:rPr>
              <a:t>Interpretation </a:t>
            </a:r>
            <a:endParaRPr lang="en-US" sz="3600" dirty="0">
              <a:latin typeface="Times" pitchFamily="18" charset="0"/>
            </a:endParaRPr>
          </a:p>
        </p:txBody>
      </p:sp>
      <p:sp>
        <p:nvSpPr>
          <p:cNvPr id="2" name="Content Placeholder 1"/>
          <p:cNvSpPr>
            <a:spLocks noGrp="1"/>
          </p:cNvSpPr>
          <p:nvPr>
            <p:ph sz="quarter" idx="1"/>
          </p:nvPr>
        </p:nvSpPr>
        <p:spPr>
          <a:xfrm>
            <a:off x="699247" y="1981200"/>
            <a:ext cx="7758953" cy="4267199"/>
          </a:xfrm>
        </p:spPr>
        <p:txBody>
          <a:bodyPr/>
          <a:lstStyle/>
          <a:p>
            <a:r>
              <a:rPr lang="en-US" dirty="0" smtClean="0">
                <a:latin typeface="Times" pitchFamily="18" charset="0"/>
              </a:rPr>
              <a:t>The character is costumed like a cheerleader or athlete</a:t>
            </a:r>
          </a:p>
          <a:p>
            <a:r>
              <a:rPr lang="en-US" dirty="0" smtClean="0">
                <a:latin typeface="Times" pitchFamily="18" charset="0"/>
              </a:rPr>
              <a:t>She seems to be cheering on something</a:t>
            </a:r>
          </a:p>
          <a:p>
            <a:r>
              <a:rPr lang="en-US" dirty="0" smtClean="0">
                <a:latin typeface="Times" pitchFamily="18" charset="0"/>
              </a:rPr>
              <a:t>The painting offer a deeper personal story of the lady since she is alone in the picture</a:t>
            </a:r>
          </a:p>
          <a:p>
            <a:r>
              <a:rPr lang="en-US" dirty="0" smtClean="0">
                <a:latin typeface="Times" pitchFamily="18" charset="0"/>
              </a:rPr>
              <a:t>However, a full access to the painting is not given since the character has her eyes closed</a:t>
            </a:r>
          </a:p>
          <a:p>
            <a:r>
              <a:rPr lang="en-US" dirty="0" smtClean="0">
                <a:latin typeface="Times" pitchFamily="18" charset="0"/>
              </a:rPr>
              <a:t>The newspaper fabrication and the leaves gives an internal setting of the painting</a:t>
            </a:r>
          </a:p>
          <a:p>
            <a:endParaRPr lang="en-US" dirty="0" smtClean="0">
              <a:latin typeface="Times" pitchFamily="18" charset="0"/>
            </a:endParaRPr>
          </a:p>
          <a:p>
            <a:endParaRPr lang="en-US" dirty="0">
              <a:latin typeface="Times" pitchFamily="18" charset="0"/>
            </a:endParaRPr>
          </a:p>
        </p:txBody>
      </p:sp>
    </p:spTree>
    <p:extLst>
      <p:ext uri="{BB962C8B-B14F-4D97-AF65-F5344CB8AC3E}">
        <p14:creationId xmlns:p14="http://schemas.microsoft.com/office/powerpoint/2010/main" xmlns="" val="3655231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latin typeface="Times" pitchFamily="18" charset="0"/>
              </a:rPr>
              <a:t>Sleep by ‘Salvador Dali’ </a:t>
            </a:r>
          </a:p>
        </p:txBody>
      </p:sp>
      <p:sp>
        <p:nvSpPr>
          <p:cNvPr id="2" name="Content Placeholder 1"/>
          <p:cNvSpPr>
            <a:spLocks noGrp="1"/>
          </p:cNvSpPr>
          <p:nvPr>
            <p:ph sz="quarter" idx="1"/>
          </p:nvPr>
        </p:nvSpPr>
        <p:spPr/>
        <p:txBody>
          <a:bodyPr>
            <a:normAutofit lnSpcReduction="10000"/>
          </a:bodyPr>
          <a:lstStyle/>
          <a:p>
            <a:r>
              <a:rPr lang="en-US" dirty="0" smtClean="0">
                <a:latin typeface="Times" pitchFamily="18" charset="0"/>
              </a:rPr>
              <a:t>The artistry work by </a:t>
            </a:r>
            <a:r>
              <a:rPr lang="en-US" dirty="0" err="1" smtClean="0">
                <a:latin typeface="Times" pitchFamily="18" charset="0"/>
              </a:rPr>
              <a:t>Savador</a:t>
            </a:r>
            <a:r>
              <a:rPr lang="en-US" dirty="0" smtClean="0">
                <a:latin typeface="Times" pitchFamily="18" charset="0"/>
              </a:rPr>
              <a:t> Dali presents a distorted head that is hold with clutches </a:t>
            </a:r>
          </a:p>
          <a:p>
            <a:r>
              <a:rPr lang="en-US" dirty="0" smtClean="0">
                <a:latin typeface="Times" pitchFamily="18" charset="0"/>
              </a:rPr>
              <a:t>The head is big with eyes closed</a:t>
            </a:r>
          </a:p>
          <a:p>
            <a:r>
              <a:rPr lang="en-US" dirty="0" smtClean="0">
                <a:latin typeface="Times" pitchFamily="18" charset="0"/>
              </a:rPr>
              <a:t>Seem like the character is asleep</a:t>
            </a:r>
          </a:p>
          <a:p>
            <a:r>
              <a:rPr lang="en-US" dirty="0" smtClean="0">
                <a:latin typeface="Times" pitchFamily="18" charset="0"/>
              </a:rPr>
              <a:t>There is a dog in the background, that is smaller than the head</a:t>
            </a:r>
          </a:p>
          <a:p>
            <a:r>
              <a:rPr lang="en-US" dirty="0" smtClean="0">
                <a:latin typeface="Times" pitchFamily="18" charset="0"/>
              </a:rPr>
              <a:t>The upper part of the background is blue. Seems like its daytime</a:t>
            </a:r>
          </a:p>
          <a:p>
            <a:r>
              <a:rPr lang="en-US" dirty="0" smtClean="0">
                <a:latin typeface="Times" pitchFamily="18" charset="0"/>
              </a:rPr>
              <a:t>There lower part of the background is </a:t>
            </a:r>
          </a:p>
          <a:p>
            <a:pPr marL="0" indent="0">
              <a:buNone/>
            </a:pPr>
            <a:r>
              <a:rPr lang="en-US" dirty="0" smtClean="0">
                <a:latin typeface="Times" pitchFamily="18" charset="0"/>
              </a:rPr>
              <a:t>brighter</a:t>
            </a:r>
            <a:endParaRPr lang="en-US" dirty="0">
              <a:latin typeface="Times" pitchFamily="18" charset="0"/>
            </a:endParaRPr>
          </a:p>
        </p:txBody>
      </p:sp>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34200" y="5181600"/>
            <a:ext cx="2213113" cy="1676400"/>
          </a:xfrm>
          <a:prstGeom prst="rect">
            <a:avLst/>
          </a:prstGeom>
          <a:noFill/>
          <a:ln>
            <a:noFill/>
          </a:ln>
        </p:spPr>
      </p:pic>
    </p:spTree>
    <p:extLst>
      <p:ext uri="{BB962C8B-B14F-4D97-AF65-F5344CB8AC3E}">
        <p14:creationId xmlns:p14="http://schemas.microsoft.com/office/powerpoint/2010/main" xmlns="" val="2031354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latin typeface="Times" pitchFamily="18" charset="0"/>
              </a:rPr>
              <a:t>Interpretation </a:t>
            </a:r>
            <a:endParaRPr lang="en-US" sz="3600" dirty="0">
              <a:latin typeface="Times" pitchFamily="18" charset="0"/>
            </a:endParaRPr>
          </a:p>
        </p:txBody>
      </p:sp>
      <p:sp>
        <p:nvSpPr>
          <p:cNvPr id="2" name="Content Placeholder 1"/>
          <p:cNvSpPr>
            <a:spLocks noGrp="1"/>
          </p:cNvSpPr>
          <p:nvPr>
            <p:ph sz="quarter" idx="1"/>
          </p:nvPr>
        </p:nvSpPr>
        <p:spPr>
          <a:xfrm>
            <a:off x="699247" y="1905001"/>
            <a:ext cx="7835153" cy="4436164"/>
          </a:xfrm>
        </p:spPr>
        <p:txBody>
          <a:bodyPr>
            <a:normAutofit lnSpcReduction="10000"/>
          </a:bodyPr>
          <a:lstStyle/>
          <a:p>
            <a:r>
              <a:rPr lang="en-US" dirty="0" smtClean="0">
                <a:latin typeface="Times" pitchFamily="18" charset="0"/>
              </a:rPr>
              <a:t>The main focus of the painting is the head. It is extraordinary big</a:t>
            </a:r>
          </a:p>
          <a:p>
            <a:r>
              <a:rPr lang="en-US" dirty="0" smtClean="0">
                <a:latin typeface="Times" pitchFamily="18" charset="0"/>
              </a:rPr>
              <a:t>The face is surely unrealistic</a:t>
            </a:r>
          </a:p>
          <a:p>
            <a:r>
              <a:rPr lang="en-US" dirty="0" smtClean="0">
                <a:latin typeface="Times" pitchFamily="18" charset="0"/>
              </a:rPr>
              <a:t>The painting focuses on the subconscious mind</a:t>
            </a:r>
          </a:p>
          <a:p>
            <a:r>
              <a:rPr lang="en-US" dirty="0" smtClean="0">
                <a:latin typeface="Times" pitchFamily="18" charset="0"/>
              </a:rPr>
              <a:t>The character seem to be in a dream world</a:t>
            </a:r>
          </a:p>
          <a:p>
            <a:r>
              <a:rPr lang="en-US" dirty="0" smtClean="0">
                <a:latin typeface="Times" pitchFamily="18" charset="0"/>
              </a:rPr>
              <a:t>The dream could be lost anytime, due to the temporary nature of the clutches supporting the head</a:t>
            </a:r>
          </a:p>
          <a:p>
            <a:r>
              <a:rPr lang="en-US" dirty="0" smtClean="0">
                <a:latin typeface="Times" pitchFamily="18" charset="0"/>
              </a:rPr>
              <a:t>The painting is set on a daytime. The sky blue light shows the dream world</a:t>
            </a:r>
          </a:p>
          <a:p>
            <a:r>
              <a:rPr lang="en-US" dirty="0" smtClean="0">
                <a:latin typeface="Times" pitchFamily="18" charset="0"/>
              </a:rPr>
              <a:t>The dog is the dream world </a:t>
            </a:r>
            <a:endParaRPr lang="en-US" dirty="0">
              <a:latin typeface="Times" pitchFamily="18" charset="0"/>
            </a:endParaRPr>
          </a:p>
        </p:txBody>
      </p:sp>
    </p:spTree>
    <p:extLst>
      <p:ext uri="{BB962C8B-B14F-4D97-AF65-F5344CB8AC3E}">
        <p14:creationId xmlns:p14="http://schemas.microsoft.com/office/powerpoint/2010/main" xmlns="" val="37662408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246</TotalTime>
  <Words>1247</Words>
  <Application>Microsoft Office PowerPoint</Application>
  <PresentationFormat>On-screen Show (4:3)</PresentationFormat>
  <Paragraphs>58</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Civic</vt:lpstr>
      <vt:lpstr>Artwork Analysis </vt:lpstr>
      <vt:lpstr>Head of a Brabant Peasant Women with Dark Cap’ by Vincent Van Gogh </vt:lpstr>
      <vt:lpstr>Interpretation </vt:lpstr>
      <vt:lpstr>Figure with Horn’ by Derek Fordjour </vt:lpstr>
      <vt:lpstr>Interpretation </vt:lpstr>
      <vt:lpstr>Sleep by ‘Salvador Dali’ </vt:lpstr>
      <vt:lpstr>Interpretation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 of a Brabant Peasant Women with Dark Cap’ by Vincent Van Gogh</dc:title>
  <dc:creator>Stephen pc</dc:creator>
  <cp:lastModifiedBy>FRANK</cp:lastModifiedBy>
  <cp:revision>23</cp:revision>
  <dcterms:created xsi:type="dcterms:W3CDTF">2018-05-19T20:38:10Z</dcterms:created>
  <dcterms:modified xsi:type="dcterms:W3CDTF">2018-05-20T04:22:44Z</dcterms:modified>
</cp:coreProperties>
</file>